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1.wav" ContentType="audio/wav"/>
  <Override PartName="/ppt/media/audio2.wav" ContentType="audio/wav"/>
  <Override PartName="/ppt/media/audio3.wav" ContentType="audio/wav"/>
  <Override PartName="/ppt/media/audio4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57" r:id="rId8"/>
    <p:sldId id="258" r:id="rId9"/>
    <p:sldId id="259" r:id="rId10"/>
    <p:sldId id="274" r:id="rId11"/>
    <p:sldId id="267" r:id="rId12"/>
    <p:sldId id="268" r:id="rId13"/>
    <p:sldId id="260" r:id="rId14"/>
    <p:sldId id="266" r:id="rId15"/>
    <p:sldId id="269" r:id="rId16"/>
    <p:sldId id="273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503" autoAdjust="0"/>
    <p:restoredTop sz="94660"/>
  </p:normalViewPr>
  <p:slideViewPr>
    <p:cSldViewPr>
      <p:cViewPr varScale="1">
        <p:scale>
          <a:sx n="112" d="100"/>
          <a:sy n="112" d="100"/>
        </p:scale>
        <p:origin x="148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nels title.png"/>
          <p:cNvPicPr>
            <a:picLocks noChangeAspect="1"/>
          </p:cNvPicPr>
          <p:nvPr/>
        </p:nvPicPr>
        <p:blipFill>
          <a:blip r:embed="rId2" cstate="print"/>
          <a:srcRect t="579" b="965"/>
          <a:stretch>
            <a:fillRect/>
          </a:stretch>
        </p:blipFill>
        <p:spPr>
          <a:xfrm>
            <a:off x="0" y="0"/>
            <a:ext cx="425461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381000"/>
            <a:ext cx="4191000" cy="306705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810000"/>
            <a:ext cx="4191000" cy="1143000"/>
          </a:xfrm>
        </p:spPr>
        <p:txBody>
          <a:bodyPr>
            <a:normAutofit/>
          </a:bodyPr>
          <a:lstStyle>
            <a:lvl1pPr marL="0" indent="0" algn="l">
              <a:buNone/>
              <a:defRPr sz="1800" kern="1200">
                <a:gradFill>
                  <a:gsLst>
                    <a:gs pos="0">
                      <a:schemeClr val="tx1"/>
                    </a:gs>
                    <a:gs pos="99000">
                      <a:schemeClr val="tx1">
                        <a:alpha val="85000"/>
                      </a:schemeClr>
                    </a:gs>
                    <a:gs pos="86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FF387-9B87-43BE-ACC7-1ABF8B52A8F6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ABBC8-D424-4780-AC4C-4A3A7DA4C8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0" y="3505200"/>
            <a:ext cx="4191000" cy="45719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50000">
                <a:srgbClr val="FFFFFF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>
            <a:innerShdw blurRad="114300">
              <a:srgbClr val="FFFFFF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FF387-9B87-43BE-ACC7-1ABF8B52A8F6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ABBC8-D424-4780-AC4C-4A3A7DA4C8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800" y="368301"/>
            <a:ext cx="1143000" cy="57419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14600" y="609599"/>
            <a:ext cx="4724400" cy="55006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FF387-9B87-43BE-ACC7-1ABF8B52A8F6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ABBC8-D424-4780-AC4C-4A3A7DA4C8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FF387-9B87-43BE-ACC7-1ABF8B52A8F6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7200" b="1" kern="1200" spc="-200" baseline="0">
                <a:gradFill flip="none" rotWithShape="1"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10800000" scaled="1"/>
                  <a:tileRect/>
                </a:gradFill>
                <a:latin typeface="+mn-lt"/>
                <a:ea typeface="+mn-ea"/>
                <a:cs typeface="+mn-cs"/>
              </a:defRPr>
            </a:lvl1pPr>
          </a:lstStyle>
          <a:p>
            <a:fld id="{B91ABBC8-D424-4780-AC4C-4A3A7DA4C8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ntent 2.png"/>
          <p:cNvPicPr>
            <a:picLocks noChangeAspect="1"/>
          </p:cNvPicPr>
          <p:nvPr/>
        </p:nvPicPr>
        <p:blipFill>
          <a:blip r:embed="rId2" cstate="print"/>
          <a:srcRect l="70112" r="4801" b="2931"/>
          <a:stretch>
            <a:fillRect/>
          </a:stretch>
        </p:blipFill>
        <p:spPr>
          <a:xfrm flipH="1">
            <a:off x="-1" y="0"/>
            <a:ext cx="2409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308972"/>
            <a:ext cx="5943600" cy="2352675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gradFill>
                  <a:gsLst>
                    <a:gs pos="0">
                      <a:schemeClr val="tx1"/>
                    </a:gs>
                    <a:gs pos="99000">
                      <a:schemeClr val="tx1">
                        <a:alpha val="85000"/>
                      </a:schemeClr>
                    </a:gs>
                    <a:gs pos="86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0800" y="4684059"/>
            <a:ext cx="5943600" cy="11071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1800"/>
              </a:spcBef>
              <a:buFont typeface="Wingdings" pitchFamily="2" charset="2"/>
              <a:buNone/>
              <a:defRPr sz="1800" kern="1200">
                <a:gradFill>
                  <a:gsLst>
                    <a:gs pos="0">
                      <a:schemeClr val="tx1"/>
                    </a:gs>
                    <a:gs pos="99000">
                      <a:schemeClr val="tx1">
                        <a:alpha val="85000"/>
                      </a:schemeClr>
                    </a:gs>
                    <a:gs pos="86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FF387-9B87-43BE-ACC7-1ABF8B52A8F6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ABBC8-D424-4780-AC4C-4A3A7DA4C8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350838"/>
            <a:ext cx="6172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19400" y="1981201"/>
            <a:ext cx="2743200" cy="4129088"/>
          </a:xfrm>
        </p:spPr>
        <p:txBody>
          <a:bodyPr>
            <a:normAutofit/>
          </a:bodyPr>
          <a:lstStyle>
            <a:lvl1pPr marL="228600" indent="-228600">
              <a:defRPr sz="1600"/>
            </a:lvl1pPr>
            <a:lvl2pPr marL="457200" indent="-228600">
              <a:defRPr sz="1600"/>
            </a:lvl2pPr>
            <a:lvl3pPr marL="685800" indent="-228600">
              <a:defRPr sz="1600"/>
            </a:lvl3pPr>
            <a:lvl4pPr marL="914400" indent="-228600">
              <a:defRPr sz="1600"/>
            </a:lvl4pPr>
            <a:lvl5pPr marL="1143000" indent="-2286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981201"/>
            <a:ext cx="2743200" cy="4129088"/>
          </a:xfrm>
        </p:spPr>
        <p:txBody>
          <a:bodyPr>
            <a:normAutofit/>
          </a:bodyPr>
          <a:lstStyle>
            <a:lvl1pPr marL="228600" indent="-228600">
              <a:defRPr sz="1600"/>
            </a:lvl1pPr>
            <a:lvl2pPr marL="457200" indent="-228600">
              <a:defRPr sz="1600"/>
            </a:lvl2pPr>
            <a:lvl3pPr marL="685800" indent="-228600">
              <a:defRPr sz="1600"/>
            </a:lvl3pPr>
            <a:lvl4pPr marL="914400" indent="-228600">
              <a:defRPr sz="1600"/>
            </a:lvl4pPr>
            <a:lvl5pPr marL="1143000" indent="-2286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FF387-9B87-43BE-ACC7-1ABF8B52A8F6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ABBC8-D424-4780-AC4C-4A3A7DA4C8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350838"/>
            <a:ext cx="6172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9400" y="1661318"/>
            <a:ext cx="2743200" cy="777081"/>
          </a:xfrm>
        </p:spPr>
        <p:txBody>
          <a:bodyPr anchor="ctr" anchorCtr="0"/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19400" y="2590800"/>
            <a:ext cx="2743200" cy="3494088"/>
          </a:xfrm>
        </p:spPr>
        <p:txBody>
          <a:bodyPr>
            <a:normAutofit/>
          </a:bodyPr>
          <a:lstStyle>
            <a:lvl1pPr marL="228600" indent="-228600">
              <a:defRPr sz="1600"/>
            </a:lvl1pPr>
            <a:lvl2pPr marL="457200" indent="-228600">
              <a:defRPr sz="1600"/>
            </a:lvl2pPr>
            <a:lvl3pPr marL="685800" indent="-228600">
              <a:defRPr sz="1600"/>
            </a:lvl3pPr>
            <a:lvl4pPr marL="914400" indent="-228600">
              <a:defRPr sz="1600"/>
            </a:lvl4pPr>
            <a:lvl5pPr marL="1143000" indent="-2286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43600" y="1661318"/>
            <a:ext cx="2743200" cy="777081"/>
          </a:xfrm>
        </p:spPr>
        <p:txBody>
          <a:bodyPr anchor="ctr" anchorCtr="0"/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43600" y="2590800"/>
            <a:ext cx="2743200" cy="3494088"/>
          </a:xfrm>
        </p:spPr>
        <p:txBody>
          <a:bodyPr>
            <a:normAutofit/>
          </a:bodyPr>
          <a:lstStyle>
            <a:lvl1pPr marL="228600" indent="-228600">
              <a:defRPr sz="1600"/>
            </a:lvl1pPr>
            <a:lvl2pPr marL="457200" indent="-228600">
              <a:defRPr sz="1600"/>
            </a:lvl2pPr>
            <a:lvl3pPr marL="685800" indent="-228600">
              <a:defRPr sz="1600"/>
            </a:lvl3pPr>
            <a:lvl4pPr marL="914400" indent="-228600">
              <a:defRPr sz="1600"/>
            </a:lvl4pPr>
            <a:lvl5pPr marL="1143000" indent="-2286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FF387-9B87-43BE-ACC7-1ABF8B52A8F6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ABBC8-D424-4780-AC4C-4A3A7DA4C8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819400" y="2468881"/>
            <a:ext cx="2743200" cy="45719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50000">
                <a:srgbClr val="FFFFFF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>
            <a:innerShdw blurRad="114300">
              <a:srgbClr val="FFFFFF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5943600" y="2468881"/>
            <a:ext cx="2743200" cy="45719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50000">
                <a:srgbClr val="FFFFFF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>
            <a:innerShdw blurRad="114300">
              <a:srgbClr val="FFFFFF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FF387-9B87-43BE-ACC7-1ABF8B52A8F6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ABBC8-D424-4780-AC4C-4A3A7DA4C8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FF387-9B87-43BE-ACC7-1ABF8B52A8F6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ABBC8-D424-4780-AC4C-4A3A7DA4C8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8450" y="3943350"/>
            <a:ext cx="5875338" cy="1162050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354106"/>
            <a:ext cx="6172200" cy="3200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38450" y="5105401"/>
            <a:ext cx="5875338" cy="100488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FF387-9B87-43BE-ACC7-1ABF8B52A8F6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ABBC8-D424-4780-AC4C-4A3A7DA4C8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4640" y="3941064"/>
            <a:ext cx="5879592" cy="116128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gradFill>
                  <a:gsLst>
                    <a:gs pos="0">
                      <a:schemeClr val="tx1"/>
                    </a:gs>
                    <a:gs pos="99000">
                      <a:schemeClr val="tx1">
                        <a:alpha val="85000"/>
                      </a:schemeClr>
                    </a:gs>
                    <a:gs pos="86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356616"/>
            <a:ext cx="6172200" cy="3200400"/>
          </a:xfrm>
          <a:prstGeom prst="roundRect">
            <a:avLst>
              <a:gd name="adj" fmla="val 12886"/>
            </a:avLst>
          </a:prstGeom>
          <a:effectLst>
            <a:reflection blurRad="6350" stA="50000" endA="275" endPos="40000" dist="101600" dir="5400000" sy="-100000" algn="bl" rotWithShape="0"/>
            <a:softEdge rad="63500"/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34640" y="5102352"/>
            <a:ext cx="5879592" cy="100584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400" kern="1200">
                <a:gradFill>
                  <a:gsLst>
                    <a:gs pos="0">
                      <a:schemeClr val="tx1"/>
                    </a:gs>
                    <a:gs pos="99000">
                      <a:schemeClr val="tx1">
                        <a:alpha val="85000"/>
                      </a:schemeClr>
                    </a:gs>
                    <a:gs pos="86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18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FF387-9B87-43BE-ACC7-1ABF8B52A8F6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ABBC8-D424-4780-AC4C-4A3A7DA4C8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content 2.png"/>
          <p:cNvPicPr>
            <a:picLocks noChangeAspect="1"/>
          </p:cNvPicPr>
          <p:nvPr/>
        </p:nvPicPr>
        <p:blipFill>
          <a:blip r:embed="rId13" cstate="print"/>
          <a:srcRect r="4801" b="2931"/>
          <a:stretch>
            <a:fillRect/>
          </a:stretch>
        </p:blipFill>
        <p:spPr>
          <a:xfrm flipH="1">
            <a:off x="-1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8400" y="6580094"/>
            <a:ext cx="2895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  <a:alpha val="70000"/>
                  </a:schemeClr>
                </a:solidFill>
                <a:effectLst>
                  <a:outerShdw blurRad="63500" sx="102000" sy="102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350838"/>
            <a:ext cx="61722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9400" y="1981200"/>
            <a:ext cx="5867400" cy="4114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4200" y="6580094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  <a:alpha val="70000"/>
                  </a:schemeClr>
                </a:solidFill>
                <a:effectLst>
                  <a:outerShdw blurRad="63500" sx="102000" sy="102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366FF387-9B87-43BE-ACC7-1ABF8B52A8F6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412" y="2693894"/>
            <a:ext cx="1452282" cy="1371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200" b="1" spc="-200" baseline="0">
                <a:gradFill flip="none" rotWithShape="1"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10800000" scaled="1"/>
                  <a:tileRect/>
                </a:gradFill>
              </a:defRPr>
            </a:lvl1pPr>
          </a:lstStyle>
          <a:p>
            <a:fld id="{B91ABBC8-D424-4780-AC4C-4A3A7DA4C8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gradFill>
            <a:gsLst>
              <a:gs pos="0">
                <a:schemeClr val="tx1"/>
              </a:gs>
              <a:gs pos="99000">
                <a:schemeClr val="tx1">
                  <a:alpha val="85000"/>
                </a:schemeClr>
              </a:gs>
              <a:gs pos="86000">
                <a:schemeClr val="tx1">
                  <a:alpha val="70000"/>
                </a:schemeClr>
              </a:gs>
            </a:gsLst>
            <a:lin ang="5400000" scaled="0"/>
          </a:gra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800"/>
        </a:spcBef>
        <a:buFont typeface="Wingdings" pitchFamily="2" charset="2"/>
        <a:buChar char=""/>
        <a:defRPr sz="2000" kern="1200">
          <a:gradFill>
            <a:gsLst>
              <a:gs pos="0">
                <a:schemeClr val="tx1"/>
              </a:gs>
              <a:gs pos="99000">
                <a:schemeClr val="tx1">
                  <a:alpha val="85000"/>
                </a:schemeClr>
              </a:gs>
              <a:gs pos="86000">
                <a:schemeClr val="tx1">
                  <a:alpha val="7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1800"/>
        </a:spcBef>
        <a:buSzPct val="80000"/>
        <a:buFont typeface="Wingdings" pitchFamily="2" charset="2"/>
        <a:buChar char="q"/>
        <a:defRPr sz="1600" kern="1200">
          <a:gradFill>
            <a:gsLst>
              <a:gs pos="0">
                <a:schemeClr val="tx1"/>
              </a:gs>
              <a:gs pos="99000">
                <a:schemeClr val="tx1">
                  <a:alpha val="85000"/>
                </a:schemeClr>
              </a:gs>
              <a:gs pos="86000">
                <a:schemeClr val="tx1">
                  <a:alpha val="7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1800"/>
        </a:spcBef>
        <a:buFont typeface="Wingdings" pitchFamily="2" charset="2"/>
        <a:buChar char=""/>
        <a:defRPr sz="1600" kern="1200">
          <a:gradFill>
            <a:gsLst>
              <a:gs pos="0">
                <a:schemeClr val="tx1"/>
              </a:gs>
              <a:gs pos="99000">
                <a:schemeClr val="tx1">
                  <a:alpha val="85000"/>
                </a:schemeClr>
              </a:gs>
              <a:gs pos="86000">
                <a:schemeClr val="tx1">
                  <a:alpha val="7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1800"/>
        </a:spcBef>
        <a:buSzPct val="80000"/>
        <a:buFont typeface="Wingdings" pitchFamily="2" charset="2"/>
        <a:buChar char="q"/>
        <a:defRPr sz="1600" kern="1200">
          <a:gradFill>
            <a:gsLst>
              <a:gs pos="0">
                <a:schemeClr val="tx1"/>
              </a:gs>
              <a:gs pos="99000">
                <a:schemeClr val="tx1">
                  <a:alpha val="85000"/>
                </a:schemeClr>
              </a:gs>
              <a:gs pos="86000">
                <a:schemeClr val="tx1">
                  <a:alpha val="7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1800"/>
        </a:spcBef>
        <a:buFont typeface="Wingdings" pitchFamily="2" charset="2"/>
        <a:buChar char=""/>
        <a:defRPr sz="1600" kern="1200">
          <a:gradFill>
            <a:gsLst>
              <a:gs pos="0">
                <a:schemeClr val="tx1"/>
              </a:gs>
              <a:gs pos="99000">
                <a:schemeClr val="tx1">
                  <a:alpha val="85000"/>
                </a:schemeClr>
              </a:gs>
              <a:gs pos="86000">
                <a:schemeClr val="tx1">
                  <a:alpha val="7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1800"/>
        </a:spcBef>
        <a:buSzPct val="80000"/>
        <a:buFont typeface="Wingdings" pitchFamily="2" charset="2"/>
        <a:buChar char="q"/>
        <a:defRPr sz="1600" kern="1200">
          <a:gradFill>
            <a:gsLst>
              <a:gs pos="0">
                <a:schemeClr val="tx1"/>
              </a:gs>
              <a:gs pos="99000">
                <a:schemeClr val="tx1">
                  <a:alpha val="85000"/>
                </a:schemeClr>
              </a:gs>
              <a:gs pos="86000">
                <a:schemeClr val="tx1">
                  <a:alpha val="7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1800"/>
        </a:spcBef>
        <a:buSzPct val="100000"/>
        <a:buFont typeface="Wingdings" pitchFamily="2" charset="2"/>
        <a:buChar char="Ù"/>
        <a:defRPr sz="1600" kern="1200" baseline="0">
          <a:gradFill>
            <a:gsLst>
              <a:gs pos="0">
                <a:schemeClr val="tx1"/>
              </a:gs>
              <a:gs pos="99000">
                <a:schemeClr val="tx1">
                  <a:alpha val="85000"/>
                </a:schemeClr>
              </a:gs>
              <a:gs pos="86000">
                <a:schemeClr val="tx1">
                  <a:alpha val="7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1800"/>
        </a:spcBef>
        <a:buSzPct val="80000"/>
        <a:buFont typeface="Wingdings" pitchFamily="2" charset="2"/>
        <a:buChar char="q"/>
        <a:defRPr sz="1600" kern="1200" baseline="0">
          <a:gradFill>
            <a:gsLst>
              <a:gs pos="0">
                <a:schemeClr val="tx1"/>
              </a:gs>
              <a:gs pos="99000">
                <a:schemeClr val="tx1">
                  <a:alpha val="85000"/>
                </a:schemeClr>
              </a:gs>
              <a:gs pos="86000">
                <a:schemeClr val="tx1">
                  <a:alpha val="7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1800"/>
        </a:spcBef>
        <a:buSzPct val="100000"/>
        <a:buFont typeface="Wingdings" pitchFamily="2" charset="2"/>
        <a:buChar char="Ù"/>
        <a:defRPr sz="1600" kern="1200" baseline="0">
          <a:gradFill>
            <a:gsLst>
              <a:gs pos="0">
                <a:schemeClr val="tx1"/>
              </a:gs>
              <a:gs pos="99000">
                <a:schemeClr val="tx1">
                  <a:alpha val="85000"/>
                </a:schemeClr>
              </a:gs>
              <a:gs pos="86000">
                <a:schemeClr val="tx1">
                  <a:alpha val="7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hyperlink" Target="http://images.google.com/imgres?imgurl=http://www.askdrshah.com/images/nasal_polyp.jpg&amp;imgrefurl=http://www.askdrshah.com/nasal.htm&amp;usg=__lvhQ9DYqVNoKkCPZQTY7isrrKsk=&amp;h=409&amp;w=647&amp;sz=174&amp;hl=en&amp;start=9&amp;sig2=V6y-xMUg96YwEIGjhv0HKQ&amp;tbnid=HRZ_ac0jQjXsaM:&amp;tbnh=87&amp;tbnw=137&amp;prev=/images?q=nasal&amp;gbv=2&amp;hl=en&amp;ei=GOhES9aFN6P4Mdr0oPEB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youtu.be/VTCJ5hedcV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media" Target="../media/media5.WAV"/><Relationship Id="rId13" Type="http://schemas.openxmlformats.org/officeDocument/2006/relationships/audio" Target="../media/audio4.wav"/><Relationship Id="rId18" Type="http://schemas.openxmlformats.org/officeDocument/2006/relationships/image" Target="../media/image19.gif"/><Relationship Id="rId3" Type="http://schemas.microsoft.com/office/2007/relationships/media" Target="../media/media3.WAV"/><Relationship Id="rId7" Type="http://schemas.openxmlformats.org/officeDocument/2006/relationships/audio" Target="file:///C:\Users\Eric\AppData\Local\Microsoft\Windows\Temporary%20Internet%20Files\Content.IE5\6FXOMHI9\MSj03885200000%5b1%5d.wav" TargetMode="External"/><Relationship Id="rId12" Type="http://schemas.openxmlformats.org/officeDocument/2006/relationships/slideLayout" Target="../slideLayouts/slideLayout6.xml"/><Relationship Id="rId17" Type="http://schemas.openxmlformats.org/officeDocument/2006/relationships/image" Target="../media/image4.png"/><Relationship Id="rId2" Type="http://schemas.openxmlformats.org/officeDocument/2006/relationships/audio" Target="../media/media2.WAV"/><Relationship Id="rId16" Type="http://schemas.openxmlformats.org/officeDocument/2006/relationships/image" Target="../media/image18.png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openxmlformats.org/officeDocument/2006/relationships/audio" Target="../media/media6.WAV"/><Relationship Id="rId5" Type="http://schemas.microsoft.com/office/2007/relationships/media" Target="../media/media4.WAV"/><Relationship Id="rId15" Type="http://schemas.openxmlformats.org/officeDocument/2006/relationships/image" Target="../media/image17.png"/><Relationship Id="rId10" Type="http://schemas.microsoft.com/office/2007/relationships/media" Target="../media/media6.WAV"/><Relationship Id="rId4" Type="http://schemas.openxmlformats.org/officeDocument/2006/relationships/audio" Target="../media/media3.WAV"/><Relationship Id="rId9" Type="http://schemas.openxmlformats.org/officeDocument/2006/relationships/audio" Target="../media/media5.WAV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9470" y="990600"/>
            <a:ext cx="4724400" cy="3505200"/>
          </a:xfrm>
        </p:spPr>
        <p:txBody>
          <a:bodyPr/>
          <a:lstStyle/>
          <a:p>
            <a:r>
              <a:rPr lang="en-US" dirty="0" smtClean="0"/>
              <a:t>2.1- Structure and Function of the </a:t>
            </a:r>
            <a:r>
              <a:rPr lang="en-US" dirty="0" err="1" smtClean="0"/>
              <a:t>Ventilatory</a:t>
            </a:r>
            <a:r>
              <a:rPr lang="en-US" dirty="0" smtClean="0"/>
              <a:t>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5800" y="4625975"/>
            <a:ext cx="4191000" cy="1143000"/>
          </a:xfrm>
        </p:spPr>
        <p:txBody>
          <a:bodyPr/>
          <a:lstStyle/>
          <a:p>
            <a:r>
              <a:rPr lang="en-US" dirty="0" smtClean="0"/>
              <a:t>Pg. 30-36</a:t>
            </a:r>
            <a:endParaRPr lang="en-US" dirty="0"/>
          </a:p>
        </p:txBody>
      </p:sp>
      <p:pic>
        <p:nvPicPr>
          <p:cNvPr id="5" name="MSj00749480000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981200" y="4953000"/>
            <a:ext cx="244475" cy="244475"/>
          </a:xfrm>
          <a:prstGeom prst="rect">
            <a:avLst/>
          </a:prstGeom>
        </p:spPr>
      </p:pic>
      <p:pic>
        <p:nvPicPr>
          <p:cNvPr id="23554" name="Picture 2" descr="http://www.encognitive.com/images/respiratory-syste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1371600"/>
            <a:ext cx="3505200" cy="420624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4" name="MSj00749480000[1]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8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VO</a:t>
            </a:r>
            <a:r>
              <a:rPr lang="en-US" baseline="-25000" dirty="0" smtClean="0"/>
              <a:t>2</a:t>
            </a:r>
            <a:r>
              <a:rPr lang="en-US" dirty="0" smtClean="0"/>
              <a:t>= The rate at which oxygen is taken in to the body and used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752600"/>
            <a:ext cx="609685" cy="4667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18288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VO</a:t>
            </a:r>
            <a:r>
              <a:rPr lang="en-US" baseline="-25000" dirty="0" smtClean="0"/>
              <a:t>2 max</a:t>
            </a:r>
            <a:r>
              <a:rPr lang="en-US" dirty="0" smtClean="0"/>
              <a:t>= Is an excellent indicator of fitness.  Must be measured with special equipment.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2751443"/>
            <a:ext cx="3505200" cy="380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915400" cy="2057400"/>
          </a:xfrm>
        </p:spPr>
        <p:txBody>
          <a:bodyPr/>
          <a:lstStyle/>
          <a:p>
            <a:r>
              <a:rPr lang="en-US" sz="2000" b="1" u="sng" dirty="0" smtClean="0"/>
              <a:t>Regulation of Breathing-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-involuntary breathing controlled in primitive part of brainstem (</a:t>
            </a:r>
            <a:r>
              <a:rPr lang="en-US" sz="2000" i="1" dirty="0" smtClean="0"/>
              <a:t>medulla</a:t>
            </a:r>
            <a:r>
              <a:rPr lang="en-US" sz="2000" dirty="0" smtClean="0"/>
              <a:t>)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-may also be controlled voluntarily (</a:t>
            </a:r>
            <a:r>
              <a:rPr lang="en-US" sz="2000" i="1" dirty="0" smtClean="0"/>
              <a:t>cerebrum)</a:t>
            </a:r>
            <a:r>
              <a:rPr lang="en-US" sz="2000" dirty="0" smtClean="0"/>
              <a:t>but eventually involuntary control takes over</a:t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24578" name="Picture 2" descr="S:\Science\Human Bio\Human Bio- pictures\respiratory system\resp phys\Medulla_Oblonga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285999"/>
            <a:ext cx="4038600" cy="44329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685800" y="3352800"/>
            <a:ext cx="68307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Times New Roman" pitchFamily="18" charset="0"/>
              </a:rPr>
              <a:t>-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Times New Roman" pitchFamily="18" charset="0"/>
              </a:rPr>
              <a:t>O</a:t>
            </a:r>
            <a:r>
              <a:rPr kumimoji="0" lang="en-US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Times New Roman" pitchFamily="18" charset="0"/>
              </a:rPr>
              <a:t>2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Times New Roman" pitchFamily="18" charset="0"/>
              </a:rPr>
              <a:t> receptors = less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Times New Roman" pitchFamily="18" charset="0"/>
              </a:rPr>
              <a:t>impact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000" dirty="0" smtClean="0">
                <a:ea typeface="MS Mincho" pitchFamily="49" charset="-128"/>
                <a:cs typeface="Times New Roman" pitchFamily="18" charset="0"/>
              </a:rPr>
              <a:t>on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Times New Roman" pitchFamily="18" charset="0"/>
              </a:rPr>
              <a:t>breathing </a:t>
            </a:r>
            <a:r>
              <a:rPr lang="en-US" sz="2000" dirty="0" smtClean="0">
                <a:ea typeface="MS Mincho" pitchFamily="49" charset="-128"/>
                <a:cs typeface="Times New Roman" pitchFamily="18" charset="0"/>
              </a:rPr>
              <a:t>rate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Times New Roman" pitchFamily="18" charset="0"/>
              </a:rPr>
              <a:t>vs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Times New Roman" pitchFamily="18" charset="0"/>
              </a:rPr>
              <a:t>. CO</a:t>
            </a:r>
            <a:r>
              <a:rPr kumimoji="0" lang="en-US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Times New Roman" pitchFamily="18" charset="0"/>
              </a:rPr>
              <a:t>2</a:t>
            </a:r>
            <a:endParaRPr kumimoji="0" lang="en-US" sz="20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228600" y="4267200"/>
            <a:ext cx="8915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Times New Roman" pitchFamily="18" charset="0"/>
              </a:rPr>
              <a:t>-stretch receptors in lungs tell medulla when lungs are expanded during normal breathing and stop inhalation.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508662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</a:t>
            </a:r>
            <a:r>
              <a:rPr lang="en-US" sz="2000" i="1" dirty="0" err="1" smtClean="0"/>
              <a:t>chemo</a:t>
            </a:r>
            <a:r>
              <a:rPr lang="en-US" sz="2000" dirty="0" err="1" smtClean="0"/>
              <a:t>receptors</a:t>
            </a:r>
            <a:r>
              <a:rPr lang="en-US" sz="2000" dirty="0" smtClean="0"/>
              <a:t> in brain and throughout body send signals about blood pH, CO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and O</a:t>
            </a:r>
            <a:r>
              <a:rPr lang="en-US" sz="2000" baseline="-25000" dirty="0" smtClean="0"/>
              <a:t>2 </a:t>
            </a:r>
            <a:r>
              <a:rPr lang="en-US" sz="2000" dirty="0" smtClean="0"/>
              <a:t>concentration to medulla</a:t>
            </a:r>
            <a:br>
              <a:rPr lang="en-US" sz="2000" dirty="0" smtClean="0"/>
            </a:br>
            <a:r>
              <a:rPr lang="en-US" sz="2000" dirty="0" smtClean="0"/>
              <a:t>- If pH goes down, or CO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goes up, breathing increases </a:t>
            </a:r>
            <a:br>
              <a:rPr lang="en-US" sz="2000" dirty="0" smtClean="0"/>
            </a:br>
            <a:r>
              <a:rPr lang="en-US" sz="2000" dirty="0" smtClean="0"/>
              <a:t>- If pH goes up, or CO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goes down, breathing decreases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533400" y="3810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+ Water = Carbonic </a:t>
            </a:r>
            <a:r>
              <a:rPr lang="en-US" sz="2800" u="sng" dirty="0" smtClean="0"/>
              <a:t>ACID</a:t>
            </a:r>
            <a:endParaRPr lang="en-US" sz="2800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  <p:bldP spid="2560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Eric\Documents\human bio\respiratory system\resp phys\FG05_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152400"/>
            <a:ext cx="4648199" cy="358012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-228600"/>
            <a:ext cx="4038600" cy="2286000"/>
          </a:xfrm>
        </p:spPr>
        <p:txBody>
          <a:bodyPr/>
          <a:lstStyle/>
          <a:p>
            <a:pPr lvl="0" fontAlgn="base">
              <a:spcAft>
                <a:spcPct val="0"/>
              </a:spcAft>
            </a:pPr>
            <a:r>
              <a:rPr lang="en-US" altLang="ja-JP" sz="3200" u="sng" dirty="0" smtClean="0">
                <a:solidFill>
                  <a:schemeClr val="tx1"/>
                </a:solidFill>
                <a:latin typeface="Century Gothic" pitchFamily="34" charset="0"/>
                <a:ea typeface="MS Mincho" pitchFamily="49" charset="-128"/>
                <a:cs typeface="Times New Roman" pitchFamily="18" charset="0"/>
              </a:rPr>
              <a:t>Partial Pressure of Gases in a mixture-  </a:t>
            </a:r>
            <a:r>
              <a:rPr lang="en-US" altLang="ja-JP" sz="2000" dirty="0" smtClean="0">
                <a:solidFill>
                  <a:schemeClr val="tx1"/>
                </a:solidFill>
                <a:latin typeface="Century Gothic" pitchFamily="34" charset="0"/>
                <a:ea typeface="MS Mincho" pitchFamily="49" charset="-128"/>
                <a:cs typeface="Times New Roman" pitchFamily="18" charset="0"/>
              </a:rPr>
              <a:t>directly proportional  to the percentage of the gas in that mixture</a:t>
            </a:r>
            <a:endParaRPr lang="en-US" sz="2000" dirty="0"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181600"/>
            <a:ext cx="8763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Pressures of O2 and CO2 in alveoli and blood (mmHg):</a:t>
            </a:r>
          </a:p>
          <a:p>
            <a:r>
              <a:rPr lang="en-US" dirty="0" smtClean="0"/>
              <a:t>			</a:t>
            </a:r>
            <a:r>
              <a:rPr lang="en-US" u="sng" dirty="0" smtClean="0"/>
              <a:t>Alveolar Air</a:t>
            </a:r>
            <a:r>
              <a:rPr lang="en-US" dirty="0" smtClean="0"/>
              <a:t>	</a:t>
            </a:r>
            <a:r>
              <a:rPr lang="en-US" u="sng" dirty="0" smtClean="0"/>
              <a:t>Arterial Blood</a:t>
            </a:r>
            <a:r>
              <a:rPr lang="en-US" dirty="0" smtClean="0"/>
              <a:t>  	</a:t>
            </a:r>
            <a:r>
              <a:rPr lang="en-US" u="sng" dirty="0" smtClean="0"/>
              <a:t>Venous Blood</a:t>
            </a:r>
            <a:endParaRPr lang="en-US" dirty="0" smtClean="0"/>
          </a:p>
          <a:p>
            <a:r>
              <a:rPr lang="en-US" b="1" dirty="0" smtClean="0"/>
              <a:t>	O</a:t>
            </a:r>
            <a:r>
              <a:rPr lang="en-US" b="1" baseline="-25000" dirty="0" smtClean="0"/>
              <a:t>2</a:t>
            </a:r>
            <a:r>
              <a:rPr lang="en-US" dirty="0"/>
              <a:t> </a:t>
            </a:r>
            <a:r>
              <a:rPr lang="en-US" dirty="0" smtClean="0"/>
              <a:t>=		100		100		40</a:t>
            </a:r>
          </a:p>
          <a:p>
            <a:r>
              <a:rPr lang="en-US" b="1" dirty="0" smtClean="0"/>
              <a:t>	CO</a:t>
            </a:r>
            <a:r>
              <a:rPr lang="en-US" b="1" baseline="-25000" dirty="0" smtClean="0"/>
              <a:t>2</a:t>
            </a:r>
            <a:r>
              <a:rPr lang="en-US" b="1" dirty="0" smtClean="0"/>
              <a:t> </a:t>
            </a:r>
            <a:r>
              <a:rPr lang="en-US" dirty="0" smtClean="0"/>
              <a:t>=		40                    	40		46</a:t>
            </a:r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1835110"/>
            <a:ext cx="9006210" cy="3581400"/>
            <a:chOff x="0" y="2133600"/>
            <a:chExt cx="9006210" cy="3581400"/>
          </a:xfrm>
        </p:grpSpPr>
        <p:sp>
          <p:nvSpPr>
            <p:cNvPr id="29697" name="Rectangle 1"/>
            <p:cNvSpPr>
              <a:spLocks noChangeArrowheads="1"/>
            </p:cNvSpPr>
            <p:nvPr/>
          </p:nvSpPr>
          <p:spPr bwMode="auto">
            <a:xfrm>
              <a:off x="0" y="4083784"/>
              <a:ext cx="6781800" cy="1631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20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MS Mincho" pitchFamily="49" charset="-128"/>
                  <a:cs typeface="Times New Roman" pitchFamily="18" charset="0"/>
                </a:rPr>
                <a:t>TOTAL</a:t>
              </a:r>
              <a:r>
                <a:rPr kumimoji="0" lang="en-US" altLang="ja-JP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MS Mincho" pitchFamily="49" charset="-128"/>
                  <a:cs typeface="Times New Roman" pitchFamily="18" charset="0"/>
                </a:rPr>
                <a:t> atmospheric  pressure=	</a:t>
              </a:r>
              <a:r>
                <a:rPr kumimoji="0" lang="en-US" altLang="ja-JP" sz="20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MS Mincho" pitchFamily="49" charset="-128"/>
                  <a:cs typeface="Times New Roman" pitchFamily="18" charset="0"/>
                </a:rPr>
                <a:t>760 </a:t>
              </a:r>
              <a:r>
                <a:rPr kumimoji="0" lang="en-US" altLang="ja-JP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MS Mincho" pitchFamily="49" charset="-128"/>
                  <a:cs typeface="Times New Roman" pitchFamily="18" charset="0"/>
                </a:rPr>
                <a:t>mmHg</a:t>
              </a:r>
              <a:endParaRPr kumimoji="0" lang="en-US" altLang="ja-JP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MS Mincho" pitchFamily="49" charset="-128"/>
                  <a:cs typeface="Times New Roman" pitchFamily="18" charset="0"/>
                </a:rPr>
                <a:t>	Nitrogen		=	592 mmHg	(78%)</a:t>
              </a:r>
              <a:endParaRPr kumimoji="0" lang="en-US" altLang="ja-JP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MS Mincho" pitchFamily="49" charset="-128"/>
                  <a:cs typeface="Times New Roman" pitchFamily="18" charset="0"/>
                </a:rPr>
                <a:t>	Oxygen		= 	159 mmHg	(21%)</a:t>
              </a:r>
              <a:endParaRPr kumimoji="0" lang="en-US" altLang="ja-JP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MS Mincho" pitchFamily="49" charset="-128"/>
                  <a:cs typeface="Times New Roman" pitchFamily="18" charset="0"/>
                </a:rPr>
                <a:t>	Carbon Dioxide	=   	0.2 mmHg	(.03%)</a:t>
              </a:r>
              <a:endParaRPr kumimoji="0" lang="en-US" altLang="ja-JP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MS Mincho" pitchFamily="49" charset="-128"/>
                  <a:cs typeface="Times New Roman" pitchFamily="18" charset="0"/>
                </a:rPr>
                <a:t>	</a:t>
              </a:r>
              <a:endParaRPr kumimoji="0" lang="en-US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050" name="Picture 2" descr="http://www.free-online-private-pilot-ground-school.com/images/mercurial-barometer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24600" y="2133600"/>
              <a:ext cx="2681610" cy="35814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228600" y="304800"/>
            <a:ext cx="8229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Times New Roman" pitchFamily="18" charset="0"/>
              </a:rPr>
              <a:t>Hemoglobin-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Times New Roman" pitchFamily="18" charset="0"/>
              </a:rPr>
              <a:t>Oxygen molecules bind to the Iron containing portion of hemoglobin and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Times New Roman" pitchFamily="18" charset="0"/>
              </a:rPr>
              <a:t>some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Times New Roman" pitchFamily="18" charset="0"/>
              </a:rPr>
              <a:t> Carbon Dioxide binds with certain amino acids in hemoglobin  - “O</a:t>
            </a:r>
            <a:r>
              <a:rPr kumimoji="0" lang="en-US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Times New Roman" pitchFamily="18" charset="0"/>
              </a:rPr>
              <a:t>2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Times New Roman" pitchFamily="18" charset="0"/>
              </a:rPr>
              <a:t> and CO</a:t>
            </a:r>
            <a:r>
              <a:rPr kumimoji="0" lang="en-US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Times New Roman" pitchFamily="18" charset="0"/>
              </a:rPr>
              <a:t>2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Times New Roman" pitchFamily="18" charset="0"/>
              </a:rPr>
              <a:t>sponge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Times New Roman" pitchFamily="18" charset="0"/>
              </a:rPr>
              <a:t>”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Times New Roman" pitchFamily="18" charset="0"/>
              </a:rPr>
              <a:t>	About 98% of </a:t>
            </a:r>
            <a:r>
              <a:rPr lang="en-US" sz="2000" dirty="0" smtClean="0">
                <a:ea typeface="MS Mincho" pitchFamily="49" charset="-128"/>
                <a:cs typeface="Times New Roman" pitchFamily="18" charset="0"/>
              </a:rPr>
              <a:t>oxygen in the blood is transported by hemoglobin as oxyhemoglobin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3555" name="Picture 3" descr="S:\Science\Human Bio\Human Bio- pictures\respiratory system\resp phys\195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059126"/>
            <a:ext cx="4000500" cy="3200400"/>
          </a:xfrm>
          <a:prstGeom prst="rect">
            <a:avLst/>
          </a:prstGeom>
          <a:noFill/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381000" y="5254843"/>
            <a:ext cx="79248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MS Mincho" pitchFamily="49" charset="-128"/>
                <a:cs typeface="Times New Roman" pitchFamily="18" charset="0"/>
              </a:rPr>
              <a:t>Only 20% of hemoglobin carries CO</a:t>
            </a:r>
            <a:r>
              <a:rPr kumimoji="0" lang="en-US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MS Mincho" pitchFamily="49" charset="-128"/>
                <a:cs typeface="Times New Roman" pitchFamily="18" charset="0"/>
              </a:rPr>
              <a:t>2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MS Mincho" pitchFamily="49" charset="-128"/>
                <a:cs typeface="Times New Roman" pitchFamily="18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MS Mincho" pitchFamily="49" charset="-128"/>
                <a:cs typeface="Times New Roman" pitchFamily="18" charset="0"/>
              </a:rPr>
              <a:t>	Most CO</a:t>
            </a:r>
            <a:r>
              <a:rPr kumimoji="0" lang="en-US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MS Mincho" pitchFamily="49" charset="-128"/>
                <a:cs typeface="Times New Roman" pitchFamily="18" charset="0"/>
              </a:rPr>
              <a:t>2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MS Mincho" pitchFamily="49" charset="-128"/>
                <a:cs typeface="Times New Roman" pitchFamily="18" charset="0"/>
              </a:rPr>
              <a:t> is carried in the plasma and forms carbonic 	acid with water.  Therefore excess CO</a:t>
            </a:r>
            <a:r>
              <a:rPr kumimoji="0" lang="en-US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MS Mincho" pitchFamily="49" charset="-128"/>
                <a:cs typeface="Times New Roman" pitchFamily="18" charset="0"/>
              </a:rPr>
              <a:t>2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MS Mincho" pitchFamily="49" charset="-128"/>
                <a:cs typeface="Times New Roman" pitchFamily="18" charset="0"/>
              </a:rPr>
              <a:t> in the blood will 	cause blood pH to drop.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	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6339" y="0"/>
            <a:ext cx="41585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MS Mincho" pitchFamily="49" charset="-128"/>
                <a:cs typeface="Times New Roman" pitchFamily="18" charset="0"/>
              </a:rPr>
              <a:t>Importance of Surfactants-</a:t>
            </a:r>
            <a:endParaRPr kumimoji="0" lang="en-US" altLang="ja-JP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87694" y="451128"/>
            <a:ext cx="4495800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 smtClean="0"/>
              <a:t>-alveolar lining is moist   (H</a:t>
            </a:r>
            <a:r>
              <a:rPr lang="en-US" sz="1400" baseline="-25000" dirty="0" smtClean="0"/>
              <a:t>2</a:t>
            </a:r>
            <a:r>
              <a:rPr lang="en-US" sz="2000" dirty="0" smtClean="0"/>
              <a:t>O)</a:t>
            </a:r>
          </a:p>
          <a:p>
            <a:endParaRPr lang="en-US" sz="2000" dirty="0" smtClean="0"/>
          </a:p>
          <a:p>
            <a:r>
              <a:rPr lang="en-US" sz="2000" dirty="0" smtClean="0"/>
              <a:t>-Because H</a:t>
            </a:r>
            <a:r>
              <a:rPr lang="en-US" sz="1400" baseline="-25000" dirty="0" smtClean="0"/>
              <a:t>2</a:t>
            </a:r>
            <a:r>
              <a:rPr lang="en-US" sz="2000" dirty="0" smtClean="0"/>
              <a:t>O is a polar liquid it has </a:t>
            </a:r>
            <a:r>
              <a:rPr lang="en-US" sz="2000" b="1" dirty="0" smtClean="0"/>
              <a:t>high surface tension </a:t>
            </a:r>
            <a:r>
              <a:rPr lang="en-US" sz="2000" dirty="0" smtClean="0"/>
              <a:t>(like magnets)</a:t>
            </a:r>
            <a:endParaRPr lang="en-US" sz="2000" b="1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621002" y="11700"/>
            <a:ext cx="4407345" cy="2667000"/>
            <a:chOff x="4422330" y="228600"/>
            <a:chExt cx="4407345" cy="2419350"/>
          </a:xfrm>
        </p:grpSpPr>
        <p:pic>
          <p:nvPicPr>
            <p:cNvPr id="1033" name="Picture 9" descr="http://www.physicalgeography.net/fundamentals/images/water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48200" y="228600"/>
              <a:ext cx="4181475" cy="2419350"/>
            </a:xfrm>
            <a:prstGeom prst="rect">
              <a:avLst/>
            </a:prstGeom>
            <a:noFill/>
          </p:spPr>
        </p:pic>
        <p:sp>
          <p:nvSpPr>
            <p:cNvPr id="13" name="Right Arrow 12"/>
            <p:cNvSpPr/>
            <p:nvPr/>
          </p:nvSpPr>
          <p:spPr>
            <a:xfrm>
              <a:off x="4422330" y="1541961"/>
              <a:ext cx="772880" cy="228600"/>
            </a:xfrm>
            <a:prstGeom prst="rightArrow">
              <a:avLst/>
            </a:prstGeom>
            <a:solidFill>
              <a:schemeClr val="tx1"/>
            </a:solidFill>
            <a:ln w="254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2" descr="E:\respiratory_fig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131" y="1905000"/>
            <a:ext cx="3761465" cy="4724400"/>
          </a:xfrm>
          <a:prstGeom prst="rect">
            <a:avLst/>
          </a:prstGeom>
          <a:noFill/>
        </p:spPr>
      </p:pic>
      <p:sp>
        <p:nvSpPr>
          <p:cNvPr id="20" name="Right Arrow 19"/>
          <p:cNvSpPr/>
          <p:nvPr/>
        </p:nvSpPr>
        <p:spPr>
          <a:xfrm rot="8887413">
            <a:off x="3934156" y="4466199"/>
            <a:ext cx="1101529" cy="207607"/>
          </a:xfrm>
          <a:prstGeom prst="rightArrow">
            <a:avLst/>
          </a:prstGeom>
          <a:solidFill>
            <a:schemeClr val="tx1"/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029200" y="3581400"/>
            <a:ext cx="3276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-surface tension of H</a:t>
            </a:r>
            <a:r>
              <a:rPr lang="en-US" sz="1200" baseline="-25000" dirty="0" smtClean="0"/>
              <a:t>2</a:t>
            </a:r>
            <a:r>
              <a:rPr lang="en-US" dirty="0" smtClean="0"/>
              <a:t>O resists expansion of alveoli and can even cause them to collapse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2438400"/>
            <a:ext cx="5181600" cy="3810000"/>
            <a:chOff x="0" y="4038602"/>
            <a:chExt cx="4285643" cy="2600323"/>
          </a:xfrm>
        </p:grpSpPr>
        <p:pic>
          <p:nvPicPr>
            <p:cNvPr id="4" name="Picture 7" descr="http://wpcontent.answers.com/wikipedia/commons/0/03/Surfactant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4191000"/>
              <a:ext cx="4285643" cy="2447925"/>
            </a:xfrm>
            <a:prstGeom prst="rect">
              <a:avLst/>
            </a:prstGeom>
            <a:noFill/>
          </p:spPr>
        </p:pic>
        <p:sp>
          <p:nvSpPr>
            <p:cNvPr id="5" name="Right Arrow 4"/>
            <p:cNvSpPr/>
            <p:nvPr/>
          </p:nvSpPr>
          <p:spPr>
            <a:xfrm rot="5400000">
              <a:off x="1562099" y="4305302"/>
              <a:ext cx="762000" cy="228600"/>
            </a:xfrm>
            <a:prstGeom prst="rightArrow">
              <a:avLst/>
            </a:prstGeom>
            <a:solidFill>
              <a:schemeClr val="tx1"/>
            </a:solidFill>
            <a:ln w="254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457200" y="1219200"/>
            <a:ext cx="4267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-surfactant molecules have polar and </a:t>
            </a:r>
            <a:r>
              <a:rPr lang="en-US" b="1" dirty="0" err="1" smtClean="0"/>
              <a:t>non</a:t>
            </a:r>
            <a:r>
              <a:rPr lang="en-US" dirty="0" err="1" smtClean="0"/>
              <a:t>polar</a:t>
            </a:r>
            <a:r>
              <a:rPr lang="en-US" dirty="0" smtClean="0"/>
              <a:t> parts and break up the surface tension</a:t>
            </a:r>
          </a:p>
        </p:txBody>
      </p:sp>
      <p:pic>
        <p:nvPicPr>
          <p:cNvPr id="8" name="Picture 5" descr="C:\Users\Eric\Documents\human bio\respiratory system\resp phys\equation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81000"/>
            <a:ext cx="4237469" cy="28137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838200" y="152400"/>
            <a:ext cx="8305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2000" dirty="0" smtClean="0">
                <a:ea typeface="MS Mincho" pitchFamily="49" charset="-128"/>
                <a:cs typeface="Times New Roman" pitchFamily="18" charset="0"/>
              </a:rPr>
              <a:t>Premature infants: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2000" dirty="0" smtClean="0">
                <a:ea typeface="MS Mincho" pitchFamily="49" charset="-128"/>
                <a:cs typeface="Times New Roman" pitchFamily="18" charset="0"/>
              </a:rPr>
              <a:t>	-can’t produce surfactant yet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2000" dirty="0" smtClean="0">
                <a:ea typeface="MS Mincho" pitchFamily="49" charset="-128"/>
                <a:cs typeface="Times New Roman" pitchFamily="18" charset="0"/>
              </a:rPr>
              <a:t>	-need artificial surfactant and CPAP*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Times New Roman" pitchFamily="18" charset="0"/>
              </a:rPr>
              <a:t>	</a:t>
            </a:r>
            <a:endParaRPr kumimoji="0" lang="en-US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27650" name="Picture 2" descr="C:\Users\Eric\Documents\human bio\respiratory system\resp phys\preem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812" y="1219200"/>
            <a:ext cx="5498968" cy="4267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0" y="57150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C.P.A.P.= </a:t>
            </a:r>
            <a:r>
              <a:rPr lang="en-US" b="1" dirty="0" smtClean="0"/>
              <a:t>C</a:t>
            </a:r>
            <a:r>
              <a:rPr lang="en-US" dirty="0" smtClean="0"/>
              <a:t>ontinuous </a:t>
            </a:r>
            <a:r>
              <a:rPr lang="en-US" b="1" dirty="0" smtClean="0"/>
              <a:t>P</a:t>
            </a:r>
            <a:r>
              <a:rPr lang="en-US" dirty="0" smtClean="0"/>
              <a:t>ositive </a:t>
            </a:r>
            <a:r>
              <a:rPr lang="en-US" b="1" dirty="0" smtClean="0"/>
              <a:t>A</a:t>
            </a:r>
            <a:r>
              <a:rPr lang="en-US" dirty="0" smtClean="0"/>
              <a:t>irway </a:t>
            </a:r>
            <a:r>
              <a:rPr lang="en-US" b="1" dirty="0" smtClean="0"/>
              <a:t>P</a:t>
            </a:r>
            <a:r>
              <a:rPr lang="en-US" dirty="0" smtClean="0"/>
              <a:t>ressure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the Respiratory System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81000" y="1676400"/>
            <a:ext cx="7543800" cy="2335696"/>
            <a:chOff x="381000" y="1676400"/>
            <a:chExt cx="7543800" cy="2335696"/>
          </a:xfrm>
        </p:grpSpPr>
        <p:pic>
          <p:nvPicPr>
            <p:cNvPr id="1026" name="Picture 2" descr="http://myhealth.ucsd.edu/library/healthguide/en-us/images/media/medical/hw/n5551117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000" y="1676400"/>
              <a:ext cx="3581400" cy="2335696"/>
            </a:xfrm>
            <a:prstGeom prst="rect">
              <a:avLst/>
            </a:prstGeom>
            <a:noFill/>
          </p:spPr>
        </p:pic>
        <p:sp>
          <p:nvSpPr>
            <p:cNvPr id="4" name="TextBox 3"/>
            <p:cNvSpPr txBox="1"/>
            <p:nvPr/>
          </p:nvSpPr>
          <p:spPr>
            <a:xfrm>
              <a:off x="4267200" y="2514600"/>
              <a:ext cx="3657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1. Gas Exchange</a:t>
              </a:r>
              <a:endParaRPr lang="en-US" sz="2400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82827" y="4240171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2. Filter, warm, humidify </a:t>
            </a:r>
          </a:p>
          <a:p>
            <a:r>
              <a:rPr lang="en-US" sz="2400" dirty="0" smtClean="0"/>
              <a:t>    air</a:t>
            </a:r>
            <a:endParaRPr lang="en-US" sz="2400" dirty="0"/>
          </a:p>
        </p:txBody>
      </p:sp>
      <p:pic>
        <p:nvPicPr>
          <p:cNvPr id="1028" name="Picture 4" descr="http://t3.gstatic.com/images?q=tbn:HRZ_ac0jQjXsaM:http://www.askdrshah.com/images/nasal_polyp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4114800"/>
            <a:ext cx="3362325" cy="213520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53995" y="5412827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  <a:r>
              <a:rPr lang="en-US" sz="2400" dirty="0" smtClean="0"/>
              <a:t>. Low resistance pathway for airflow</a:t>
            </a:r>
            <a:endParaRPr lang="en-US" sz="2400" dirty="0"/>
          </a:p>
        </p:txBody>
      </p:sp>
    </p:spTree>
  </p:cSld>
  <p:clrMapOvr>
    <a:masterClrMapping/>
  </p:clrMapOvr>
  <p:transition>
    <p:sndAc>
      <p:stSnd>
        <p:snd r:embed="rId2" name="MSj00749480000[1]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304800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3. Regulate pH in the body –(maintenance of homeostasis)</a:t>
            </a:r>
            <a:endParaRPr lang="en-US" sz="2400" dirty="0"/>
          </a:p>
        </p:txBody>
      </p:sp>
      <p:pic>
        <p:nvPicPr>
          <p:cNvPr id="19458" name="Picture 2" descr="http://www.jupiterionizer.com/images/chart_ph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536532"/>
            <a:ext cx="4953000" cy="19812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" name="TextBox 4"/>
          <p:cNvSpPr txBox="1"/>
          <p:nvPr/>
        </p:nvSpPr>
        <p:spPr>
          <a:xfrm>
            <a:off x="2133600" y="36576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4. Sounds and Speech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895600" y="4399002"/>
            <a:ext cx="2473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 err="1" smtClean="0">
                <a:hlinkClick r:id="rId4"/>
              </a:rPr>
              <a:t>Tuvan</a:t>
            </a:r>
            <a:r>
              <a:rPr lang="en-US" b="1" i="1" u="sng" dirty="0" smtClean="0">
                <a:hlinkClick r:id="rId4"/>
              </a:rPr>
              <a:t> Throat Singing</a:t>
            </a:r>
            <a:endParaRPr lang="en-US" b="1" i="1" u="sng" dirty="0"/>
          </a:p>
        </p:txBody>
      </p:sp>
    </p:spTree>
  </p:cSld>
  <p:clrMapOvr>
    <a:masterClrMapping/>
  </p:clrMapOvr>
  <p:transition>
    <p:sndAc>
      <p:stSnd>
        <p:snd r:embed="rId2" name="MSj00749480000[1]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Structure-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91000" y="1066800"/>
            <a:ext cx="4648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Upper R.S. </a:t>
            </a:r>
            <a:r>
              <a:rPr lang="en-US" sz="2400" dirty="0" smtClean="0"/>
              <a:t>(above the thorax)</a:t>
            </a:r>
          </a:p>
          <a:p>
            <a:r>
              <a:rPr lang="en-US" sz="2400" dirty="0" smtClean="0"/>
              <a:t>	</a:t>
            </a:r>
            <a:r>
              <a:rPr lang="en-US" sz="2000" dirty="0" smtClean="0"/>
              <a:t>Nose, sinuses, pharynx, 	larynx</a:t>
            </a:r>
            <a:endParaRPr lang="en-US" sz="2000" dirty="0"/>
          </a:p>
        </p:txBody>
      </p:sp>
      <p:pic>
        <p:nvPicPr>
          <p:cNvPr id="20482" name="Picture 2" descr="S:\Science\Human Bio\Human Bio- pictures\respiratory system\193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066800"/>
            <a:ext cx="3581400" cy="2865120"/>
          </a:xfrm>
          <a:prstGeom prst="rect">
            <a:avLst/>
          </a:prstGeom>
          <a:noFill/>
        </p:spPr>
      </p:pic>
      <p:pic>
        <p:nvPicPr>
          <p:cNvPr id="20483" name="Picture 3" descr="S:\Science\Human Bio\Human Bio- pictures\respiratory system\lungs_detai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2590800"/>
            <a:ext cx="3390900" cy="393942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8600" y="4038600"/>
            <a:ext cx="5334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Lower R.S. </a:t>
            </a:r>
            <a:r>
              <a:rPr lang="en-US" sz="2400" dirty="0" smtClean="0"/>
              <a:t>(in the thorax)</a:t>
            </a:r>
          </a:p>
          <a:p>
            <a:r>
              <a:rPr lang="en-US" sz="2000" dirty="0" smtClean="0"/>
              <a:t>-trachea </a:t>
            </a:r>
          </a:p>
          <a:p>
            <a:r>
              <a:rPr lang="en-US" sz="2000" dirty="0" smtClean="0"/>
              <a:t>-bronchial tree (R&amp;L </a:t>
            </a:r>
            <a:r>
              <a:rPr lang="en-US" sz="2000" dirty="0" err="1" smtClean="0"/>
              <a:t>brochi</a:t>
            </a:r>
            <a:r>
              <a:rPr lang="en-US" sz="2000" dirty="0" smtClean="0"/>
              <a:t> &amp; </a:t>
            </a:r>
            <a:r>
              <a:rPr lang="en-US" sz="2000" dirty="0" err="1" smtClean="0"/>
              <a:t>brohchioles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-lungs – 5 lobes:</a:t>
            </a:r>
          </a:p>
          <a:p>
            <a:r>
              <a:rPr lang="en-US" sz="2000" dirty="0" smtClean="0"/>
              <a:t>	     R&amp;L Superior</a:t>
            </a:r>
          </a:p>
          <a:p>
            <a:r>
              <a:rPr lang="en-US" sz="2000" dirty="0" smtClean="0"/>
              <a:t>	     R&amp;L </a:t>
            </a:r>
            <a:r>
              <a:rPr lang="en-US" sz="2000" dirty="0" err="1" smtClean="0"/>
              <a:t>Infererior</a:t>
            </a:r>
            <a:endParaRPr lang="en-US" sz="2000" dirty="0" smtClean="0"/>
          </a:p>
          <a:p>
            <a:r>
              <a:rPr lang="en-US" sz="2000" dirty="0" smtClean="0"/>
              <a:t>	     Middle – RIGHT SIDE ONLY!</a:t>
            </a:r>
          </a:p>
          <a:p>
            <a:r>
              <a:rPr lang="en-US" sz="2000" dirty="0" smtClean="0"/>
              <a:t>-diaphragm</a:t>
            </a:r>
          </a:p>
          <a:p>
            <a:r>
              <a:rPr lang="en-US" sz="2000" dirty="0" smtClean="0"/>
              <a:t>			</a:t>
            </a:r>
            <a:endParaRPr lang="en-US" sz="2000" dirty="0"/>
          </a:p>
        </p:txBody>
      </p:sp>
    </p:spTree>
  </p:cSld>
  <p:clrMapOvr>
    <a:masterClrMapping/>
  </p:clrMapOvr>
  <p:transition>
    <p:sndAc>
      <p:stSnd>
        <p:snd r:embed="rId2" name="MSj00749480000[1]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228600"/>
            <a:ext cx="4038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Nose</a:t>
            </a:r>
            <a:r>
              <a:rPr lang="en-US" sz="2400" dirty="0" smtClean="0"/>
              <a:t>- hairs filter air,   </a:t>
            </a:r>
          </a:p>
          <a:p>
            <a:r>
              <a:rPr lang="en-US" sz="2400" dirty="0" smtClean="0"/>
              <a:t>   mucous moistens and </a:t>
            </a:r>
          </a:p>
          <a:p>
            <a:r>
              <a:rPr lang="en-US" sz="2400" dirty="0" smtClean="0"/>
              <a:t>   catches small particles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600200"/>
            <a:ext cx="403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Pharynx</a:t>
            </a:r>
            <a:r>
              <a:rPr lang="en-US" sz="3200" dirty="0" smtClean="0"/>
              <a:t>-</a:t>
            </a:r>
            <a:r>
              <a:rPr lang="en-US" sz="2400" dirty="0" smtClean="0"/>
              <a:t> pathway of air </a:t>
            </a:r>
          </a:p>
          <a:p>
            <a:r>
              <a:rPr lang="en-US" sz="2400" dirty="0" smtClean="0"/>
              <a:t>   AND food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667000"/>
            <a:ext cx="4038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Larynx</a:t>
            </a:r>
            <a:r>
              <a:rPr lang="en-US" sz="2400" dirty="0" smtClean="0"/>
              <a:t>-  “</a:t>
            </a:r>
            <a:r>
              <a:rPr lang="en-US" sz="2400" dirty="0" err="1" smtClean="0"/>
              <a:t>voicebox</a:t>
            </a:r>
            <a:r>
              <a:rPr lang="en-US" sz="2400" dirty="0" smtClean="0"/>
              <a:t>”</a:t>
            </a:r>
          </a:p>
          <a:p>
            <a:r>
              <a:rPr lang="en-US" sz="2400" dirty="0" smtClean="0"/>
              <a:t>   contains the </a:t>
            </a:r>
            <a:r>
              <a:rPr lang="en-US" sz="2400" b="1" dirty="0" smtClean="0"/>
              <a:t>epiglottis</a:t>
            </a:r>
            <a:r>
              <a:rPr lang="en-US" sz="2400" dirty="0" smtClean="0"/>
              <a:t>  </a:t>
            </a:r>
          </a:p>
          <a:p>
            <a:r>
              <a:rPr lang="en-US" sz="2400" dirty="0" smtClean="0"/>
              <a:t>   which keeps food out of </a:t>
            </a:r>
          </a:p>
          <a:p>
            <a:r>
              <a:rPr lang="en-US" sz="2400" dirty="0" smtClean="0"/>
              <a:t>   trachea</a:t>
            </a:r>
          </a:p>
          <a:p>
            <a:r>
              <a:rPr lang="en-US" sz="2400" b="1" dirty="0" smtClean="0"/>
              <a:t>   vocal chords</a:t>
            </a:r>
            <a:r>
              <a:rPr lang="en-US" sz="2400" dirty="0" smtClean="0"/>
              <a:t>= fibrous  </a:t>
            </a:r>
          </a:p>
          <a:p>
            <a:r>
              <a:rPr lang="en-US" sz="2400" dirty="0" smtClean="0"/>
              <a:t>   elastic bands that are </a:t>
            </a:r>
          </a:p>
          <a:p>
            <a:r>
              <a:rPr lang="en-US" sz="2400" dirty="0" smtClean="0"/>
              <a:t>   “tuned” with vocal </a:t>
            </a:r>
          </a:p>
          <a:p>
            <a:r>
              <a:rPr lang="en-US" sz="2400" dirty="0" smtClean="0"/>
              <a:t>   muscles</a:t>
            </a:r>
            <a:endParaRPr lang="en-US" sz="2400" b="1" dirty="0"/>
          </a:p>
        </p:txBody>
      </p:sp>
      <p:pic>
        <p:nvPicPr>
          <p:cNvPr id="21506" name="Picture 2" descr="S:\Science\Human Bio\Human Bio- pictures\respiratory system\Sinuscil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810000"/>
            <a:ext cx="2286000" cy="2823210"/>
          </a:xfrm>
          <a:prstGeom prst="rect">
            <a:avLst/>
          </a:prstGeom>
          <a:noFill/>
        </p:spPr>
      </p:pic>
      <p:pic>
        <p:nvPicPr>
          <p:cNvPr id="7" name="Picture 2" descr="S:\Science\Human Bio\Human Bio- pictures\respiratory system\193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5300" y="304800"/>
            <a:ext cx="4305300" cy="344424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MSj03885170000[1]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6541" y="76200"/>
            <a:ext cx="40386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Trachea and Bronchial Tree</a:t>
            </a:r>
            <a:r>
              <a:rPr lang="en-US" sz="2400" dirty="0" smtClean="0"/>
              <a:t>- Rigid  </a:t>
            </a:r>
          </a:p>
          <a:p>
            <a:r>
              <a:rPr lang="en-US" sz="2400" dirty="0" smtClean="0"/>
              <a:t>   “tubing” embedded </a:t>
            </a:r>
          </a:p>
          <a:p>
            <a:r>
              <a:rPr lang="en-US" sz="2400" dirty="0" smtClean="0"/>
              <a:t>   with cartilaginous rings</a:t>
            </a:r>
          </a:p>
          <a:p>
            <a:r>
              <a:rPr lang="en-US" sz="2400" dirty="0" smtClean="0"/>
              <a:t>Smooth muscle can constrict these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981200"/>
            <a:ext cx="82296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u="sng" dirty="0" smtClean="0"/>
          </a:p>
          <a:p>
            <a:r>
              <a:rPr lang="en-US" sz="2800" b="1" u="sng" dirty="0" smtClean="0"/>
              <a:t>Lung</a:t>
            </a:r>
            <a:r>
              <a:rPr lang="en-US" sz="2800" dirty="0" smtClean="0"/>
              <a:t>-</a:t>
            </a:r>
            <a:r>
              <a:rPr lang="en-US" sz="2400" dirty="0" smtClean="0"/>
              <a:t> bronchial tree </a:t>
            </a:r>
          </a:p>
          <a:p>
            <a:r>
              <a:rPr lang="en-US" sz="2400" dirty="0" smtClean="0"/>
              <a:t>   ends in bundles of </a:t>
            </a:r>
          </a:p>
          <a:p>
            <a:r>
              <a:rPr lang="en-US" sz="2400" dirty="0" smtClean="0"/>
              <a:t>   microscopic </a:t>
            </a:r>
            <a:r>
              <a:rPr lang="en-US" sz="2400" dirty="0" err="1" smtClean="0"/>
              <a:t>airsacs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called </a:t>
            </a:r>
            <a:r>
              <a:rPr lang="en-US" sz="2400" b="1" u="sng" dirty="0" smtClean="0"/>
              <a:t>alveoli</a:t>
            </a:r>
            <a:r>
              <a:rPr lang="en-US" sz="2400" dirty="0" smtClean="0"/>
              <a:t> (300  million of them)</a:t>
            </a:r>
          </a:p>
          <a:p>
            <a:endParaRPr lang="en-US" sz="2400" dirty="0" smtClean="0"/>
          </a:p>
          <a:p>
            <a:r>
              <a:rPr lang="en-US" sz="2400" dirty="0" smtClean="0"/>
              <a:t>   Alveoli are surrounded </a:t>
            </a:r>
          </a:p>
          <a:p>
            <a:r>
              <a:rPr lang="en-US" sz="2400" dirty="0" smtClean="0"/>
              <a:t>   by blood capillaries </a:t>
            </a:r>
          </a:p>
          <a:p>
            <a:r>
              <a:rPr lang="en-US" sz="2400" dirty="0" smtClean="0"/>
              <a:t>   where gas exchange </a:t>
            </a:r>
          </a:p>
          <a:p>
            <a:r>
              <a:rPr lang="en-US" sz="2400" dirty="0" smtClean="0"/>
              <a:t>   occurs</a:t>
            </a:r>
          </a:p>
          <a:p>
            <a:endParaRPr lang="en-US" sz="2400" dirty="0" smtClean="0"/>
          </a:p>
          <a:p>
            <a:r>
              <a:rPr lang="en-US" sz="2400" b="1" dirty="0" smtClean="0"/>
              <a:t>O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IN and CO</a:t>
            </a:r>
            <a:r>
              <a:rPr lang="en-US" sz="2400" b="1" baseline="-25000" dirty="0" smtClean="0"/>
              <a:t>2 </a:t>
            </a:r>
            <a:r>
              <a:rPr lang="en-US" sz="2400" b="1" dirty="0" smtClean="0"/>
              <a:t> OUT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22530" name="Picture 2" descr="S:\Science\Human Bio\Human Bio- pictures\respiratory system\alveol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9891" y="3669957"/>
            <a:ext cx="3124200" cy="2877634"/>
          </a:xfrm>
          <a:prstGeom prst="rect">
            <a:avLst/>
          </a:prstGeom>
          <a:noFill/>
        </p:spPr>
      </p:pic>
      <p:pic>
        <p:nvPicPr>
          <p:cNvPr id="22531" name="Picture 3" descr="S:\Science\Human Bio\Human Bio- pictures\respiratory system\Lungs_and_alveoli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209" y="381000"/>
            <a:ext cx="4898882" cy="29718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MSj03885210000[1]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u="sng" dirty="0" smtClean="0"/>
              <a:t>Inspiration-</a:t>
            </a:r>
            <a:r>
              <a:rPr lang="en-US" sz="4000" dirty="0" smtClean="0"/>
              <a:t>  (Inhalation)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6626" name="Picture 2" descr="C:\Users\Eric\Documents\human bio\respiratory system\resp phys\572px-Inhalation_diagram_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371600"/>
            <a:ext cx="4358640" cy="3855720"/>
          </a:xfrm>
          <a:prstGeom prst="rect">
            <a:avLst/>
          </a:prstGeom>
          <a:noFill/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4724400" y="929045"/>
            <a:ext cx="4419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MS Mincho" pitchFamily="49" charset="-128"/>
                <a:cs typeface="Times New Roman" pitchFamily="18" charset="0"/>
              </a:rPr>
              <a:t>-only contraction of diaphragm is needed but chest elevating muscles may aid during heavy breathing.</a:t>
            </a:r>
            <a:endParaRPr kumimoji="0" lang="en-US" alt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4648200" y="3324999"/>
            <a:ext cx="42672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MS Mincho" pitchFamily="49" charset="-128"/>
                <a:cs typeface="Times New Roman" pitchFamily="18" charset="0"/>
              </a:rPr>
              <a:t>muscle contractions increase volume of thorax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en-US" altLang="ja-JP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MS Mincho" pitchFamily="49" charset="-128"/>
                <a:cs typeface="Times New Roman" pitchFamily="18" charset="0"/>
              </a:rPr>
              <a:t>greater volume of</a:t>
            </a:r>
            <a:r>
              <a:rPr kumimoji="0" lang="en-US" altLang="ja-JP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MS Mincho" pitchFamily="49" charset="-128"/>
                <a:cs typeface="Times New Roman" pitchFamily="18" charset="0"/>
              </a:rPr>
              <a:t> thoracic cavity </a:t>
            </a:r>
            <a:r>
              <a:rPr kumimoji="0" lang="en-US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MS Mincho" pitchFamily="49" charset="-128"/>
                <a:cs typeface="Times New Roman" pitchFamily="18" charset="0"/>
              </a:rPr>
              <a:t>lowers air pressure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en-US" altLang="ja-JP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MS Mincho" pitchFamily="49" charset="-128"/>
                <a:cs typeface="Times New Roman" pitchFamily="18" charset="0"/>
              </a:rPr>
              <a:t>air moves in from atmosphere due to pressure difference</a:t>
            </a:r>
            <a:endParaRPr kumimoji="0" lang="en-US" altLang="ja-JP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>
    <p:sndAc>
      <p:stSnd>
        <p:snd r:embed="rId2" name="MSj00749480000[1]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6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u="sng" dirty="0" smtClean="0"/>
              <a:t>Expiration-</a:t>
            </a:r>
            <a:r>
              <a:rPr lang="en-US" sz="4000" dirty="0" smtClean="0"/>
              <a:t> (Exhalation)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4724400" y="1113710"/>
            <a:ext cx="4419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/>
              <a:t>-only requires </a:t>
            </a:r>
            <a:r>
              <a:rPr lang="en-US" sz="2400" b="1" dirty="0"/>
              <a:t>relaxation</a:t>
            </a:r>
            <a:r>
              <a:rPr lang="en-US" sz="2400" dirty="0"/>
              <a:t> of </a:t>
            </a:r>
            <a:r>
              <a:rPr lang="en-US" sz="2400" dirty="0" err="1"/>
              <a:t>inspiratory</a:t>
            </a:r>
            <a:r>
              <a:rPr lang="en-US" sz="2400" dirty="0"/>
              <a:t> muscles but </a:t>
            </a:r>
            <a:r>
              <a:rPr lang="en-US" sz="2400" dirty="0" smtClean="0"/>
              <a:t>contraction </a:t>
            </a:r>
            <a:r>
              <a:rPr lang="en-US" sz="2400" dirty="0"/>
              <a:t>of abdominals may force expiration</a:t>
            </a:r>
            <a:endParaRPr kumimoji="0" lang="en-US" alt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4648200" y="3048000"/>
            <a:ext cx="42672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volume of thorax decreases (elastic </a:t>
            </a:r>
            <a:r>
              <a:rPr lang="en-US" sz="2000" dirty="0" smtClean="0"/>
              <a:t>fibers </a:t>
            </a:r>
            <a:r>
              <a:rPr lang="en-US" sz="2000" dirty="0"/>
              <a:t>of </a:t>
            </a:r>
            <a:r>
              <a:rPr lang="en-US" sz="2000" dirty="0" smtClean="0"/>
              <a:t>lungs </a:t>
            </a:r>
            <a:r>
              <a:rPr lang="en-US" sz="2000" dirty="0"/>
              <a:t>recoil</a:t>
            </a:r>
            <a:r>
              <a:rPr lang="en-US" sz="2000" dirty="0" smtClean="0"/>
              <a:t>) and </a:t>
            </a:r>
            <a:r>
              <a:rPr lang="en-US" sz="2000" dirty="0"/>
              <a:t>air pressure in the lungs increases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en-US" altLang="ja-JP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dirty="0"/>
              <a:t>air moves out to atmosphere due to pressure </a:t>
            </a:r>
            <a:r>
              <a:rPr lang="en-US" sz="2000" dirty="0" smtClean="0"/>
              <a:t>gradient</a:t>
            </a:r>
            <a:endParaRPr kumimoji="0" lang="en-US" altLang="ja-JP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27650" name="Picture 2" descr="C:\Users\Eric\Documents\human bio\respiratory system\resp phys\571px-Expiration_diagram_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0"/>
            <a:ext cx="4404869" cy="3895725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MSj00749480000[1]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65645"/>
            <a:ext cx="6172200" cy="1143000"/>
          </a:xfrm>
        </p:spPr>
        <p:txBody>
          <a:bodyPr/>
          <a:lstStyle/>
          <a:p>
            <a:r>
              <a:rPr lang="en-US" sz="4000" u="sng" dirty="0" smtClean="0"/>
              <a:t>Pulmonary Volumes-</a:t>
            </a:r>
            <a:r>
              <a:rPr lang="en-US" sz="40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(measured with a spirometer)</a:t>
            </a:r>
            <a:endParaRPr lang="en-US" sz="2800" dirty="0"/>
          </a:p>
        </p:txBody>
      </p:sp>
      <p:pic>
        <p:nvPicPr>
          <p:cNvPr id="4" name="MSj03885340000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4448175" y="3305175"/>
            <a:ext cx="244475" cy="244475"/>
          </a:xfrm>
          <a:prstGeom prst="rect">
            <a:avLst/>
          </a:prstGeom>
        </p:spPr>
      </p:pic>
      <p:pic>
        <p:nvPicPr>
          <p:cNvPr id="5" name="MSj03885180000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4448175" y="3305175"/>
            <a:ext cx="244475" cy="244475"/>
          </a:xfrm>
          <a:prstGeom prst="rect">
            <a:avLst/>
          </a:prstGeom>
        </p:spPr>
      </p:pic>
      <p:pic>
        <p:nvPicPr>
          <p:cNvPr id="6" name="MSj03885170000[1]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4448175" y="3305175"/>
            <a:ext cx="244475" cy="244475"/>
          </a:xfrm>
          <a:prstGeom prst="rect">
            <a:avLst/>
          </a:prstGeom>
        </p:spPr>
      </p:pic>
      <p:pic>
        <p:nvPicPr>
          <p:cNvPr id="7" name="MSj03885200000[1].wav">
            <a:hlinkClick r:id="" action="ppaction://media"/>
          </p:cNvPr>
          <p:cNvPicPr>
            <a:picLocks noRot="1" noChangeAspect="1"/>
          </p:cNvPicPr>
          <p:nvPr>
            <a:audioFile r:link="rId7"/>
          </p:nvPr>
        </p:nvPicPr>
        <p:blipFill>
          <a:blip r:embed="rId17" cstate="print"/>
          <a:stretch>
            <a:fillRect/>
          </a:stretch>
        </p:blipFill>
        <p:spPr>
          <a:xfrm>
            <a:off x="4448175" y="3305175"/>
            <a:ext cx="244475" cy="244475"/>
          </a:xfrm>
          <a:prstGeom prst="rect">
            <a:avLst/>
          </a:prstGeom>
        </p:spPr>
      </p:pic>
      <p:pic>
        <p:nvPicPr>
          <p:cNvPr id="8" name="MSj03885190000[1].wav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4448175" y="3305175"/>
            <a:ext cx="244475" cy="244475"/>
          </a:xfrm>
          <a:prstGeom prst="rect">
            <a:avLst/>
          </a:prstGeom>
        </p:spPr>
      </p:pic>
      <p:pic>
        <p:nvPicPr>
          <p:cNvPr id="9" name="MSj03885340000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4448175" y="3305175"/>
            <a:ext cx="244475" cy="244475"/>
          </a:xfrm>
          <a:prstGeom prst="rect">
            <a:avLst/>
          </a:prstGeom>
        </p:spPr>
      </p:pic>
      <p:pic>
        <p:nvPicPr>
          <p:cNvPr id="10" name="MSj03885210000[1].wav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4448175" y="3305175"/>
            <a:ext cx="244475" cy="244475"/>
          </a:xfrm>
          <a:prstGeom prst="rect">
            <a:avLst/>
          </a:prstGeom>
        </p:spPr>
      </p:pic>
      <p:pic>
        <p:nvPicPr>
          <p:cNvPr id="11" name="MSj03885170000[1]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4448175" y="3305175"/>
            <a:ext cx="244475" cy="244475"/>
          </a:xfrm>
          <a:prstGeom prst="rect">
            <a:avLst/>
          </a:prstGeom>
        </p:spPr>
      </p:pic>
      <p:pic>
        <p:nvPicPr>
          <p:cNvPr id="12" name="MSj03885180000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4448175" y="3305175"/>
            <a:ext cx="244475" cy="244475"/>
          </a:xfrm>
          <a:prstGeom prst="rect">
            <a:avLst/>
          </a:prstGeom>
        </p:spPr>
      </p:pic>
      <p:pic>
        <p:nvPicPr>
          <p:cNvPr id="28674" name="Picture 2" descr="C:\Users\Eric\Documents\human bio\respiratory system\lung_vol.gif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019175" y="1752600"/>
            <a:ext cx="6858000" cy="4823460"/>
          </a:xfrm>
          <a:prstGeom prst="rect">
            <a:avLst/>
          </a:prstGeom>
          <a:noFill/>
        </p:spPr>
      </p:pic>
      <p:sp>
        <p:nvSpPr>
          <p:cNvPr id="16" name="Oval 15"/>
          <p:cNvSpPr/>
          <p:nvPr/>
        </p:nvSpPr>
        <p:spPr>
          <a:xfrm>
            <a:off x="3352800" y="5257800"/>
            <a:ext cx="685800" cy="381000"/>
          </a:xfrm>
          <a:prstGeom prst="ellipse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953491" y="4014486"/>
            <a:ext cx="581628" cy="381000"/>
          </a:xfrm>
          <a:prstGeom prst="ellipse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513161" y="3688466"/>
            <a:ext cx="926939" cy="381000"/>
          </a:xfrm>
          <a:prstGeom prst="ellipse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906946" y="4290349"/>
            <a:ext cx="1176759" cy="381000"/>
          </a:xfrm>
          <a:prstGeom prst="ellipse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ndAc>
      <p:stSnd>
        <p:snd r:embed="rId13" name="MSj03885180000[1].wav"/>
      </p:stSnd>
    </p:sndAc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15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623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nels">
  <a:themeElements>
    <a:clrScheme name="Panels">
      <a:dk1>
        <a:srgbClr val="340B07"/>
      </a:dk1>
      <a:lt1>
        <a:srgbClr val="FFFFFF"/>
      </a:lt1>
      <a:dk2>
        <a:srgbClr val="182912"/>
      </a:dk2>
      <a:lt2>
        <a:srgbClr val="FBF0F2"/>
      </a:lt2>
      <a:accent1>
        <a:srgbClr val="694F36"/>
      </a:accent1>
      <a:accent2>
        <a:srgbClr val="98604A"/>
      </a:accent2>
      <a:accent3>
        <a:srgbClr val="8E3B4D"/>
      </a:accent3>
      <a:accent4>
        <a:srgbClr val="837954"/>
      </a:accent4>
      <a:accent5>
        <a:srgbClr val="4E3B28"/>
      </a:accent5>
      <a:accent6>
        <a:srgbClr val="AC7A0C"/>
      </a:accent6>
      <a:hlink>
        <a:srgbClr val="A03849"/>
      </a:hlink>
      <a:folHlink>
        <a:srgbClr val="AA845D"/>
      </a:folHlink>
    </a:clrScheme>
    <a:fontScheme name="Panels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Panels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100000"/>
                <a:satMod val="150000"/>
              </a:schemeClr>
            </a:gs>
            <a:gs pos="35000">
              <a:schemeClr val="phClr">
                <a:tint val="90000"/>
                <a:alpha val="85000"/>
                <a:satMod val="150000"/>
              </a:schemeClr>
            </a:gs>
            <a:gs pos="100000">
              <a:schemeClr val="phClr">
                <a:tint val="80000"/>
                <a:alpha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60000"/>
                <a:satMod val="135000"/>
              </a:schemeClr>
            </a:gs>
            <a:gs pos="80000">
              <a:schemeClr val="phClr">
                <a:shade val="90000"/>
                <a:satMod val="135000"/>
              </a:schemeClr>
            </a:gs>
            <a:gs pos="100000">
              <a:schemeClr val="phClr">
                <a:tint val="90000"/>
                <a:shade val="100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alpha val="80000"/>
              <a:satMod val="105000"/>
            </a:schemeClr>
          </a:solidFill>
          <a:prstDash val="solid"/>
        </a:ln>
        <a:ln w="12700" cap="flat" cmpd="sng" algn="ctr">
          <a:solidFill>
            <a:schemeClr val="phClr">
              <a:alpha val="70000"/>
            </a:schemeClr>
          </a:solidFill>
          <a:prstDash val="solid"/>
        </a:ln>
        <a:ln w="19050" cap="flat" cmpd="sng" algn="ctr">
          <a:solidFill>
            <a:schemeClr val="phClr">
              <a:alpha val="6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sx="101000" sy="101000" rotWithShape="0">
              <a:srgbClr val="FFFFFF">
                <a:alpha val="25000"/>
              </a:srgbClr>
            </a:outerShdw>
          </a:effectLst>
        </a:effectStyle>
        <a:effectStyle>
          <a:effectLst>
            <a:outerShdw blurRad="101600" sx="101000" sy="101000" rotWithShape="0">
              <a:srgbClr val="FFFFFF">
                <a:alpha val="25000"/>
              </a:srgbClr>
            </a:outerShdw>
            <a:reflection blurRad="12700" stA="35000" endPos="40000" dist="508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4200000"/>
            </a:lightRig>
          </a:scene3d>
          <a:sp3d prstMaterial="softEdge">
            <a:bevelT w="63500" h="2540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150000"/>
              </a:schemeClr>
              <a:schemeClr val="phClr">
                <a:tint val="97000"/>
                <a:shade val="85000"/>
                <a:satMod val="150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100000">
              <a:schemeClr val="phClr">
                <a:shade val="40000"/>
                <a:satMod val="15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Panels</Template>
  <TotalTime>8170</TotalTime>
  <Words>521</Words>
  <Application>Microsoft Office PowerPoint</Application>
  <PresentationFormat>On-screen Show (4:3)</PresentationFormat>
  <Paragraphs>100</Paragraphs>
  <Slides>17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ＭＳ ゴシック</vt:lpstr>
      <vt:lpstr>MS Mincho</vt:lpstr>
      <vt:lpstr>Arial</vt:lpstr>
      <vt:lpstr>Calibri</vt:lpstr>
      <vt:lpstr>Century Gothic</vt:lpstr>
      <vt:lpstr>Times New Roman</vt:lpstr>
      <vt:lpstr>Wingdings</vt:lpstr>
      <vt:lpstr>Panels</vt:lpstr>
      <vt:lpstr>2.1- Structure and Function of the Ventilatory System</vt:lpstr>
      <vt:lpstr>Functions of the Respiratory System</vt:lpstr>
      <vt:lpstr>PowerPoint Presentation</vt:lpstr>
      <vt:lpstr>Structure- </vt:lpstr>
      <vt:lpstr>PowerPoint Presentation</vt:lpstr>
      <vt:lpstr>PowerPoint Presentation</vt:lpstr>
      <vt:lpstr>Inspiration-  (Inhalation) </vt:lpstr>
      <vt:lpstr>Expiration- (Exhalation) </vt:lpstr>
      <vt:lpstr>Pulmonary Volumes-  (measured with a spirometer)</vt:lpstr>
      <vt:lpstr>PowerPoint Presentation</vt:lpstr>
      <vt:lpstr>Regulation of Breathing- -involuntary breathing controlled in primitive part of brainstem (medulla)  -may also be controlled voluntarily (cerebrum)but eventually involuntary control takes over </vt:lpstr>
      <vt:lpstr>PowerPoint Presentation</vt:lpstr>
      <vt:lpstr>Partial Pressure of Gases in a mixture-  directly proportional  to the percentage of the gas in that mixture</vt:lpstr>
      <vt:lpstr>PowerPoint Presentation</vt:lpstr>
      <vt:lpstr>PowerPoint Presentation</vt:lpstr>
      <vt:lpstr>PowerPoint Presentation</vt:lpstr>
      <vt:lpstr>PowerPoint Presentation</vt:lpstr>
    </vt:vector>
  </TitlesOfParts>
  <Company>OHSU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Respiratory System</dc:title>
  <dc:creator>Eric Peterson</dc:creator>
  <cp:lastModifiedBy>Eric Peterson</cp:lastModifiedBy>
  <cp:revision>349</cp:revision>
  <dcterms:created xsi:type="dcterms:W3CDTF">2010-01-06T03:52:06Z</dcterms:created>
  <dcterms:modified xsi:type="dcterms:W3CDTF">2016-11-16T21:42:46Z</dcterms:modified>
</cp:coreProperties>
</file>